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8" r:id="rId1"/>
  </p:sldMasterIdLst>
  <p:notesMasterIdLst>
    <p:notesMasterId r:id="rId13"/>
  </p:notesMasterIdLst>
  <p:sldIdLst>
    <p:sldId id="257" r:id="rId2"/>
    <p:sldId id="296" r:id="rId3"/>
    <p:sldId id="307" r:id="rId4"/>
    <p:sldId id="294" r:id="rId5"/>
    <p:sldId id="316" r:id="rId6"/>
    <p:sldId id="332" r:id="rId7"/>
    <p:sldId id="331" r:id="rId8"/>
    <p:sldId id="328" r:id="rId9"/>
    <p:sldId id="329" r:id="rId10"/>
    <p:sldId id="330" r:id="rId11"/>
    <p:sldId id="32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1992" autoAdjust="0"/>
    <p:restoredTop sz="94700" autoAdjust="0"/>
  </p:normalViewPr>
  <p:slideViewPr>
    <p:cSldViewPr snapToObjects="1">
      <p:cViewPr varScale="1">
        <p:scale>
          <a:sx n="109" d="100"/>
          <a:sy n="109" d="100"/>
        </p:scale>
        <p:origin x="-5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9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65D74-EDB4-4C43-8BB8-E7268AB1E893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DA851-F592-C14D-9F4F-69F55885A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1A5378D-B40D-D346-97FD-DABCC742D5E6}" type="datetimeFigureOut">
              <a:rPr lang="en-US" smtClean="0"/>
              <a:pPr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6C79900-E97B-E943-AC9B-F324CD2774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14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1" y="216758"/>
            <a:ext cx="4390458" cy="375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68656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  <a:alpha val="67000"/>
                  </a:schemeClr>
                </a:solidFill>
                <a:cs typeface="Kai"/>
              </a:rPr>
              <a:t>What is Malt?</a:t>
            </a:r>
            <a:endParaRPr lang="en-US" dirty="0">
              <a:solidFill>
                <a:schemeClr val="accent3">
                  <a:lumMod val="60000"/>
                  <a:lumOff val="40000"/>
                  <a:alpha val="67000"/>
                </a:schemeClr>
              </a:solidFill>
              <a:cs typeface="Ka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5022616"/>
            <a:ext cx="7610476" cy="1414731"/>
          </a:xfrm>
          <a:solidFill>
            <a:schemeClr val="bg1">
              <a:alpha val="75000"/>
            </a:schemeClr>
          </a:solidFill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</a:pPr>
            <a:r>
              <a:rPr lang="en-US" dirty="0" smtClean="0">
                <a:cs typeface="Kai"/>
              </a:rPr>
              <a:t>Malt will provide:</a:t>
            </a:r>
          </a:p>
          <a:p>
            <a:pPr lvl="1"/>
            <a:r>
              <a:rPr lang="en-US" dirty="0" smtClean="0">
                <a:cs typeface="Kai"/>
              </a:rPr>
              <a:t>Color, flavor, mouth feel and, aroma.</a:t>
            </a:r>
          </a:p>
          <a:p>
            <a:pPr lvl="1"/>
            <a:r>
              <a:rPr lang="en-US" dirty="0" smtClean="0">
                <a:cs typeface="Kai"/>
              </a:rPr>
              <a:t>The nutrients that feed yeast.</a:t>
            </a:r>
          </a:p>
          <a:p>
            <a:pPr lvl="1"/>
            <a:r>
              <a:rPr lang="en-US" dirty="0" smtClean="0">
                <a:cs typeface="Kai"/>
              </a:rPr>
              <a:t>The sugar which reacts with yeast to produce alcohol.</a:t>
            </a:r>
          </a:p>
        </p:txBody>
      </p:sp>
      <p:pic>
        <p:nvPicPr>
          <p:cNvPr id="5" name="Picture 4" descr="Main:Users:mcokas:Graphic Design:Valley Malt:Valley_Malt_colored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754338" y="6049443"/>
            <a:ext cx="1389661" cy="8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SC_03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390458" y="216759"/>
            <a:ext cx="4523355" cy="3751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:Users:mcokas:Graphic Design:Valley Malt:Valley_Malt_colored.png"/>
          <p:cNvPicPr/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754338" y="6049443"/>
            <a:ext cx="1389661" cy="8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3097" y="516992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Kai"/>
              </a:rPr>
              <a:t>Cleaning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Kai"/>
            </a:endParaRPr>
          </a:p>
        </p:txBody>
      </p:sp>
      <p:pic>
        <p:nvPicPr>
          <p:cNvPr id="3" name="Picture 2" descr="IMG_00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028315" y="229033"/>
            <a:ext cx="3789469" cy="2842102"/>
          </a:xfrm>
          <a:prstGeom prst="rect">
            <a:avLst/>
          </a:prstGeom>
        </p:spPr>
      </p:pic>
      <p:pic>
        <p:nvPicPr>
          <p:cNvPr id="5" name="Picture 4" descr="DSC_003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22380" y="229033"/>
            <a:ext cx="4279120" cy="2842102"/>
          </a:xfrm>
          <a:prstGeom prst="rect">
            <a:avLst/>
          </a:prstGeom>
        </p:spPr>
      </p:pic>
      <p:pic>
        <p:nvPicPr>
          <p:cNvPr id="6" name="Picture 5" descr="DSC_002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632102" y="3071135"/>
            <a:ext cx="2701849" cy="3037547"/>
          </a:xfrm>
          <a:prstGeom prst="rect">
            <a:avLst/>
          </a:prstGeom>
        </p:spPr>
      </p:pic>
      <p:pic>
        <p:nvPicPr>
          <p:cNvPr id="8" name="Picture 7" descr="DSC_017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731724" y="2727584"/>
            <a:ext cx="3467832" cy="25618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36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very special beer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8256"/>
            <a:ext cx="6350000" cy="473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437632"/>
            <a:ext cx="8913813" cy="100584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Inside Valley Malt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3512800" y="-23799800"/>
            <a:ext cx="6400800" cy="640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401070"/>
            <a:ext cx="3694495" cy="2456930"/>
          </a:xfrm>
          <a:prstGeom prst="rect">
            <a:avLst/>
          </a:prstGeom>
          <a:effectLst>
            <a:glow rad="101600">
              <a:schemeClr val="tx1"/>
            </a:glow>
          </a:effectLst>
        </p:spPr>
      </p:pic>
      <p:pic>
        <p:nvPicPr>
          <p:cNvPr id="8" name="Picture 7" descr="IMG_04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48742"/>
            <a:ext cx="2743200" cy="2743200"/>
          </a:xfrm>
          <a:prstGeom prst="rect">
            <a:avLst/>
          </a:prstGeom>
        </p:spPr>
      </p:pic>
      <p:pic>
        <p:nvPicPr>
          <p:cNvPr id="14" name="Content Placeholder 13" descr="IMG_1330.jpe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t="-10047" b="-10047"/>
          <a:stretch>
            <a:fillRect/>
          </a:stretch>
        </p:blipFill>
        <p:spPr>
          <a:xfrm>
            <a:off x="4686748" y="3807143"/>
            <a:ext cx="3566160" cy="3211046"/>
          </a:xfrm>
          <a:effectLst>
            <a:glow rad="101600">
              <a:schemeClr val="tx1">
                <a:alpha val="97000"/>
              </a:schemeClr>
            </a:glow>
          </a:effectLst>
        </p:spPr>
      </p:pic>
      <p:pic>
        <p:nvPicPr>
          <p:cNvPr id="11" name="Picture 10" descr="IMG_2057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437632"/>
            <a:ext cx="2556733" cy="3408977"/>
          </a:xfrm>
          <a:prstGeom prst="rect">
            <a:avLst/>
          </a:prstGeom>
          <a:effectLst>
            <a:glow rad="101600">
              <a:schemeClr val="tx1"/>
            </a:glo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894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739"/>
            <a:ext cx="8913813" cy="1014281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we do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749020"/>
            <a:ext cx="7610476" cy="451730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Regional Malt House</a:t>
            </a:r>
          </a:p>
          <a:p>
            <a:r>
              <a:rPr lang="en-US" dirty="0" smtClean="0"/>
              <a:t>Custom Malting</a:t>
            </a:r>
          </a:p>
          <a:p>
            <a:r>
              <a:rPr lang="en-US" dirty="0" smtClean="0"/>
              <a:t>Single Variety Malt</a:t>
            </a:r>
          </a:p>
          <a:p>
            <a:r>
              <a:rPr lang="en-US" dirty="0" smtClean="0"/>
              <a:t>Fill a gap in local food system</a:t>
            </a:r>
          </a:p>
          <a:p>
            <a:r>
              <a:rPr lang="en-US" dirty="0" smtClean="0"/>
              <a:t>Crop Rotation</a:t>
            </a:r>
          </a:p>
          <a:p>
            <a:r>
              <a:rPr lang="en-US" dirty="0" smtClean="0"/>
              <a:t>Regional Varieties</a:t>
            </a:r>
          </a:p>
          <a:p>
            <a:r>
              <a:rPr lang="en-US" dirty="0" smtClean="0"/>
              <a:t>Supporting small and medium sized farms</a:t>
            </a:r>
          </a:p>
          <a:p>
            <a:r>
              <a:rPr lang="en-US" dirty="0" smtClean="0"/>
              <a:t>Unique malts and flavors</a:t>
            </a:r>
          </a:p>
          <a:p>
            <a:r>
              <a:rPr lang="en-US" dirty="0" smtClean="0"/>
              <a:t>Taste of Place</a:t>
            </a:r>
          </a:p>
          <a:p>
            <a:r>
              <a:rPr lang="en-US" dirty="0" smtClean="0"/>
              <a:t>Collaboration and conversation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Bringing the Malthouse Back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Content Placeholder 4" descr="DSC_00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8016" b="-8016"/>
          <a:stretch>
            <a:fillRect/>
          </a:stretch>
        </p:blipFill>
        <p:spPr>
          <a:xfrm>
            <a:off x="343868" y="957545"/>
            <a:ext cx="4762500" cy="3363486"/>
          </a:xfr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302722" y="1284699"/>
            <a:ext cx="342904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43868" y="47138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78995" y="4092776"/>
            <a:ext cx="2639277" cy="1521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868" y="5474692"/>
            <a:ext cx="3307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 Malted 6,750 lbs</a:t>
            </a:r>
          </a:p>
          <a:p>
            <a:r>
              <a:rPr lang="en-US" dirty="0" smtClean="0"/>
              <a:t>2013 Malted 350,000 lbs</a:t>
            </a:r>
          </a:p>
          <a:p>
            <a:r>
              <a:rPr lang="en-US" dirty="0" smtClean="0"/>
              <a:t>2016</a:t>
            </a:r>
            <a:r>
              <a:rPr lang="en-US" dirty="0" smtClean="0"/>
              <a:t> </a:t>
            </a:r>
            <a:r>
              <a:rPr lang="en-US" dirty="0" smtClean="0"/>
              <a:t>Malted</a:t>
            </a:r>
            <a:r>
              <a:rPr lang="en-US" dirty="0" smtClean="0"/>
              <a:t> </a:t>
            </a:r>
            <a:r>
              <a:rPr lang="en-US" dirty="0" smtClean="0"/>
              <a:t>500,000 </a:t>
            </a:r>
            <a:r>
              <a:rPr lang="en-US" dirty="0" smtClean="0"/>
              <a:t>lbs</a:t>
            </a:r>
          </a:p>
          <a:p>
            <a:r>
              <a:rPr lang="en-US" dirty="0" smtClean="0"/>
              <a:t>2018 Malted 650,000 lbs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136" y="4092776"/>
            <a:ext cx="2059586" cy="20286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0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7" y="2159000"/>
            <a:ext cx="8913813" cy="1270000"/>
          </a:xfrm>
        </p:spPr>
        <p:txBody>
          <a:bodyPr/>
          <a:lstStyle/>
          <a:p>
            <a:r>
              <a:rPr lang="en-US" dirty="0" smtClean="0"/>
              <a:t>Togetherness</a:t>
            </a:r>
            <a:endParaRPr lang="en-US" dirty="0"/>
          </a:p>
        </p:txBody>
      </p:sp>
      <p:pic>
        <p:nvPicPr>
          <p:cNvPr id="7" name="Content Placeholder 6" descr="DSC_1649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010" r="-19010"/>
          <a:stretch>
            <a:fillRect/>
          </a:stretch>
        </p:blipFill>
        <p:spPr>
          <a:xfrm>
            <a:off x="5562600" y="4648200"/>
            <a:ext cx="3939699" cy="19002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28600"/>
            <a:ext cx="5105400" cy="2366962"/>
          </a:xfrm>
          <a:prstGeom prst="rect">
            <a:avLst/>
          </a:prstGeom>
        </p:spPr>
      </p:pic>
      <p:pic>
        <p:nvPicPr>
          <p:cNvPr id="10" name="Picture 9" descr="IMG_10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" y="3429000"/>
            <a:ext cx="4148138" cy="3111103"/>
          </a:xfrm>
          <a:prstGeom prst="rect">
            <a:avLst/>
          </a:prstGeom>
        </p:spPr>
      </p:pic>
      <p:pic>
        <p:nvPicPr>
          <p:cNvPr id="11" name="Content Placeholder 4" descr="exchange.jpeg"/>
          <p:cNvPicPr>
            <a:picLocks noChangeAspect="1"/>
          </p:cNvPicPr>
          <p:nvPr/>
        </p:nvPicPr>
        <p:blipFill>
          <a:blip r:embed="rId5"/>
          <a:srcRect l="-45143" r="-45143"/>
          <a:stretch>
            <a:fillRect/>
          </a:stretch>
        </p:blipFill>
        <p:spPr>
          <a:xfrm>
            <a:off x="4419600" y="228600"/>
            <a:ext cx="5486400" cy="2425738"/>
          </a:xfrm>
          <a:prstGeom prst="rect">
            <a:avLst/>
          </a:prstGeom>
        </p:spPr>
      </p:pic>
      <p:pic>
        <p:nvPicPr>
          <p:cNvPr id="8" name="Picture 7" descr="DSC_158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828800"/>
            <a:ext cx="4267200" cy="2649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335234"/>
            <a:ext cx="3086214" cy="358233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2"/>
                </a:solidFill>
                <a:latin typeface="Kai"/>
                <a:cs typeface="Kai"/>
              </a:rPr>
              <a:t>Cash Cover Crop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2"/>
                </a:solidFill>
                <a:latin typeface="Kai"/>
                <a:cs typeface="Kai"/>
              </a:rPr>
              <a:t>Recycles nutrients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2"/>
                </a:solidFill>
                <a:latin typeface="Kai"/>
                <a:cs typeface="Kai"/>
              </a:rPr>
              <a:t>Suppresses weed</a:t>
            </a:r>
          </a:p>
          <a:p>
            <a:pPr>
              <a:buNone/>
            </a:pPr>
            <a:r>
              <a:rPr lang="en-US" sz="1800" dirty="0" err="1" smtClean="0">
                <a:solidFill>
                  <a:schemeClr val="tx2"/>
                </a:solidFill>
                <a:latin typeface="Kai"/>
                <a:cs typeface="Kai"/>
              </a:rPr>
              <a:t>Tilth</a:t>
            </a:r>
            <a:r>
              <a:rPr lang="en-US" sz="1800" dirty="0" smtClean="0">
                <a:solidFill>
                  <a:schemeClr val="tx2"/>
                </a:solidFill>
                <a:latin typeface="Kai"/>
                <a:cs typeface="Kai"/>
              </a:rPr>
              <a:t> improving organic matter – Winter variety roots can be over 6’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2"/>
                </a:solidFill>
                <a:latin typeface="Kai"/>
                <a:cs typeface="Kai"/>
              </a:rPr>
              <a:t>Can be used as a nurse crop</a:t>
            </a:r>
          </a:p>
          <a:p>
            <a:pPr lvl="0">
              <a:buNone/>
            </a:pPr>
            <a:r>
              <a:rPr lang="en-US" sz="1800" dirty="0" smtClean="0">
                <a:solidFill>
                  <a:schemeClr val="tx2"/>
                </a:solidFill>
                <a:latin typeface="Kai"/>
                <a:cs typeface="Kai"/>
              </a:rPr>
              <a:t>Can be successfully no tilled</a:t>
            </a:r>
          </a:p>
          <a:p>
            <a:endParaRPr lang="en-US" sz="1800" dirty="0" smtClean="0">
              <a:latin typeface="Kai"/>
              <a:cs typeface="Kai"/>
            </a:endParaRPr>
          </a:p>
        </p:txBody>
      </p:sp>
      <p:pic>
        <p:nvPicPr>
          <p:cNvPr id="5" name="Picture 4" descr="Barley Picture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638" y="1149256"/>
            <a:ext cx="4713175" cy="35348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34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  <a:latin typeface="Kai"/>
                <a:cs typeface="Kai"/>
              </a:rPr>
              <a:t>Benefits of Growing</a:t>
            </a:r>
            <a:r>
              <a:rPr lang="en-US" sz="3600" dirty="0" smtClean="0">
                <a:solidFill>
                  <a:schemeClr val="bg1"/>
                </a:solidFill>
                <a:latin typeface="Kai"/>
                <a:cs typeface="Kai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Kai"/>
                <a:cs typeface="Kai"/>
              </a:rPr>
              <a:t>Grains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ai"/>
              <a:ea typeface="+mj-ea"/>
              <a:cs typeface="Ka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14423" y="4917569"/>
            <a:ext cx="7799389" cy="17368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183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ai"/>
                <a:ea typeface="+mn-ea"/>
                <a:cs typeface="Kai"/>
              </a:rPr>
              <a:t>Prefers a cool, dry growing season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183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ai"/>
                <a:ea typeface="+mn-ea"/>
                <a:cs typeface="Kai"/>
              </a:rPr>
              <a:t>Can help to reclaim over worked, weedy or over eroded fields.</a:t>
            </a:r>
          </a:p>
          <a:p>
            <a:pPr marL="342900" indent="-342900" defTabSz="914400">
              <a:spcBef>
                <a:spcPts val="2000"/>
              </a:spcBef>
              <a:buClr>
                <a:schemeClr val="accent1"/>
              </a:buClr>
            </a:pPr>
            <a:r>
              <a:rPr lang="en-US" sz="1838" dirty="0" smtClean="0">
                <a:solidFill>
                  <a:schemeClr val="tx2"/>
                </a:solidFill>
                <a:latin typeface="Kai"/>
                <a:cs typeface="Kai"/>
              </a:rPr>
              <a:t>Can be inexpensive to grow</a:t>
            </a:r>
          </a:p>
          <a:p>
            <a:pPr marL="342900" indent="-342900" defTabSz="914400">
              <a:spcBef>
                <a:spcPts val="2000"/>
              </a:spcBef>
              <a:buClr>
                <a:schemeClr val="accent1"/>
              </a:buClr>
            </a:pPr>
            <a:r>
              <a:rPr lang="en-US" sz="1838" dirty="0" smtClean="0">
                <a:solidFill>
                  <a:schemeClr val="tx2"/>
                </a:solidFill>
                <a:latin typeface="Kai"/>
                <a:cs typeface="Kai"/>
              </a:rPr>
              <a:t>Yield from 2,000 to 3,000 pounds per acre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Kai"/>
              <a:ea typeface="+mn-ea"/>
              <a:cs typeface="Kai"/>
            </a:endParaRPr>
          </a:p>
        </p:txBody>
      </p:sp>
      <p:pic>
        <p:nvPicPr>
          <p:cNvPr id="9" name="Picture 8" descr="Main:Users:mcokas:Graphic Design:Valley Malt:Valley_Malt_colored.png"/>
          <p:cNvPicPr/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754338" y="6049443"/>
            <a:ext cx="1389661" cy="8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:Users:mcokas:Graphic Design:Valley Malt:Valley_Malt_colored.png"/>
          <p:cNvPicPr/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754338" y="6049443"/>
            <a:ext cx="1389661" cy="8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3097" y="516992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Kai"/>
              </a:rPr>
              <a:t>Field Prep &amp; Planting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Ka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166" y="196622"/>
            <a:ext cx="4445000" cy="3175000"/>
          </a:xfrm>
          <a:prstGeom prst="rect">
            <a:avLst/>
          </a:prstGeom>
        </p:spPr>
      </p:pic>
      <p:pic>
        <p:nvPicPr>
          <p:cNvPr id="5" name="Picture 4" descr="IMG_05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32777" y="196622"/>
            <a:ext cx="3729979" cy="497330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67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:Users:mcokas:Graphic Design:Valley Malt:Valley_Malt_colored.png"/>
          <p:cNvPicPr/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754338" y="6049443"/>
            <a:ext cx="1389661" cy="8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3097" y="516992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Kai"/>
              </a:rPr>
              <a:t>Growing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Kai"/>
            </a:endParaRPr>
          </a:p>
        </p:txBody>
      </p:sp>
      <p:pic>
        <p:nvPicPr>
          <p:cNvPr id="3" name="Picture 2" descr="IMG_11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517060" y="197802"/>
            <a:ext cx="4449029" cy="2960940"/>
          </a:xfrm>
          <a:prstGeom prst="rect">
            <a:avLst/>
          </a:prstGeom>
        </p:spPr>
      </p:pic>
      <p:pic>
        <p:nvPicPr>
          <p:cNvPr id="5" name="Picture 4" descr="IMG_06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70784" y="197802"/>
            <a:ext cx="3729094" cy="4972125"/>
          </a:xfrm>
          <a:prstGeom prst="rect">
            <a:avLst/>
          </a:prstGeom>
        </p:spPr>
      </p:pic>
      <p:pic>
        <p:nvPicPr>
          <p:cNvPr id="6" name="Picture 5" descr="DSC_01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517059" y="3079369"/>
            <a:ext cx="4471797" cy="297007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00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:Users:mcokas:Graphic Design:Valley Malt:Valley_Malt_colored.png"/>
          <p:cNvPicPr/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754338" y="6049443"/>
            <a:ext cx="1389661" cy="8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3097" y="516992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Kai"/>
              </a:rPr>
              <a:t>Harvesting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Kai"/>
            </a:endParaRPr>
          </a:p>
        </p:txBody>
      </p:sp>
      <p:pic>
        <p:nvPicPr>
          <p:cNvPr id="3" name="Picture 2" descr="DSC_00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801839" y="2842101"/>
            <a:ext cx="4185071" cy="2779637"/>
          </a:xfrm>
          <a:prstGeom prst="rect">
            <a:avLst/>
          </a:prstGeom>
        </p:spPr>
      </p:pic>
      <p:pic>
        <p:nvPicPr>
          <p:cNvPr id="5" name="Picture 4" descr="DSC_005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64581" y="1301975"/>
            <a:ext cx="4637682" cy="3080252"/>
          </a:xfrm>
          <a:prstGeom prst="rect">
            <a:avLst/>
          </a:prstGeom>
        </p:spPr>
      </p:pic>
      <p:pic>
        <p:nvPicPr>
          <p:cNvPr id="6" name="Picture 5" descr="IMG_05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718756" y="199096"/>
            <a:ext cx="4268154" cy="320111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037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15474</TotalTime>
  <Words>177</Words>
  <Application>Microsoft Macintosh PowerPoint</Application>
  <PresentationFormat>On-screen Show (4:3)</PresentationFormat>
  <Paragraphs>43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Perspective</vt:lpstr>
      <vt:lpstr>What is Malt?</vt:lpstr>
      <vt:lpstr>Inside Valley Malt</vt:lpstr>
      <vt:lpstr>What we do</vt:lpstr>
      <vt:lpstr>Bringing the Malthouse Back</vt:lpstr>
      <vt:lpstr>Togetherness</vt:lpstr>
      <vt:lpstr>Slide 6</vt:lpstr>
      <vt:lpstr>Slide 7</vt:lpstr>
      <vt:lpstr>Slide 8</vt:lpstr>
      <vt:lpstr>Slide 9</vt:lpstr>
      <vt:lpstr>Slide 10</vt:lpstr>
      <vt:lpstr>A very special beer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Field To Glass</dc:title>
  <dc:creator>Christian Stanley</dc:creator>
  <cp:lastModifiedBy>Andrea Stanley</cp:lastModifiedBy>
  <cp:revision>81</cp:revision>
  <dcterms:created xsi:type="dcterms:W3CDTF">2019-10-08T01:01:59Z</dcterms:created>
  <dcterms:modified xsi:type="dcterms:W3CDTF">2019-10-08T13:35:42Z</dcterms:modified>
</cp:coreProperties>
</file>