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00" r:id="rId2"/>
    <p:sldId id="301" r:id="rId3"/>
    <p:sldId id="299" r:id="rId4"/>
    <p:sldId id="306" r:id="rId5"/>
    <p:sldId id="272" r:id="rId6"/>
    <p:sldId id="302" r:id="rId7"/>
    <p:sldId id="303" r:id="rId8"/>
    <p:sldId id="270" r:id="rId9"/>
    <p:sldId id="298" r:id="rId10"/>
    <p:sldId id="264" r:id="rId11"/>
    <p:sldId id="286" r:id="rId12"/>
    <p:sldId id="275" r:id="rId13"/>
    <p:sldId id="291" r:id="rId14"/>
    <p:sldId id="274" r:id="rId15"/>
    <p:sldId id="293" r:id="rId16"/>
    <p:sldId id="284" r:id="rId17"/>
    <p:sldId id="295" r:id="rId18"/>
    <p:sldId id="304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5"/>
    <p:restoredTop sz="94694"/>
  </p:normalViewPr>
  <p:slideViewPr>
    <p:cSldViewPr snapToGrid="0" snapToObjects="1">
      <p:cViewPr varScale="1">
        <p:scale>
          <a:sx n="111" d="100"/>
          <a:sy n="111" d="100"/>
        </p:scale>
        <p:origin x="240" y="568"/>
      </p:cViewPr>
      <p:guideLst>
        <p:guide orient="horz" pos="648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49A92-3B4E-47F6-8E89-D670A240286B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908B7-18E9-4E77-8996-5CEDDAB1E4E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07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6E32C-BACB-594A-B0B1-1F348831A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58DCA1-A41B-BC42-9EDB-F3B9A63C81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59A63-D379-B24D-8194-F2568EB2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E64AD-FAB4-3A4C-BC0F-8CA00EDBE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9BDAF-139C-4946-B4E1-EB418568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7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2862-5D40-344B-9634-5A541F3D6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94ACB9-84E7-1F4B-8A0C-FC1A0A8444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C73C0-D2C8-D148-9FE9-7AF622ECA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AF96-32B2-504E-91CB-EECA1753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D4EF5-D196-6349-860B-B4143D5F9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31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6872AE-09CA-9D46-919B-BE9D40B32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76575F-4F6A-7341-9A23-0131358A3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28789-D287-484A-99AD-5295A0B94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E65-888B-8B41-ABDF-351F4F26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136BF-80B2-0A4D-8A4C-BE35EAFFF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086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4D60-B0AA-5344-AE52-6FC24FCA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AF6B1-8062-1244-98C2-F81AD1073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5D0BE-0149-4945-9AC8-FF34DDA9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1D377-3625-5848-9BB7-15C2C44C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0606F-5B73-6444-909C-DEA1F823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67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0F9D-CA47-3448-B32A-B3A3A1E7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19A16-3E81-134D-94E3-C9E8ABE3F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5C2D7-4D42-8942-B822-E2550E78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CF5C4-E97A-5346-9E3C-FEDFD7D49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B560-272F-984E-A5B8-9990D4ACC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2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289C0-B13B-F848-B60D-5480C906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17C9A-DA9C-DD46-B12D-375ADA4670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A590F0-B3D2-E345-8065-02B86A208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7E881-97A1-2341-A04E-914DD419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37F22-7AC4-414A-A6FC-752BA59D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28C72-D381-4A41-BFF9-4E6CBCD0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1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635CC-52DF-914E-A82F-CF804AF98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92DD89-6CAE-414B-81D0-ABA5984B2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01223-E180-7845-94CC-66F0EB463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BF4B8-B485-B745-A04F-6A4E57BED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4E802D-D8E6-5740-B76C-BAAFB27F4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2AEB9B-0340-C441-8FB5-8CDF5E917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F67851-832B-984B-843F-367B33576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2710B-F810-2A44-9BF5-E97191504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70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FB089-CD54-BA49-ABB5-468DB4DF3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E5A81-C102-3A41-B9A5-7ED08582A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9EEE2-2139-3842-8CE0-BAE8D7060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E16772-773E-9A49-A2DC-AB9D688A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4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028B3A-0821-8942-BB48-2CB04E087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0D98-BACF-0C4C-83A1-DDA1F6CE8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656A7-A0A5-7341-AACF-067D3E2AE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54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E2B5-DD12-3345-8D06-8C8DD0E46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57596-E8A1-CB4B-B050-F2BD190E3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BA4FB-55B7-1349-A9C8-654AFAE84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0732E-3F85-7747-8CE7-E605E7A8C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C27F4-2306-3F4E-BADC-D209E6282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6ACCB-69B7-5345-968D-254626C6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46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36C91-126D-434F-95C5-08DE323C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CBF6A-0276-3A44-BA42-33F70CE6E9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5C237E-22B5-E849-8787-C6DB06D26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26FBF-88FB-DF4D-A4C9-4A79EF01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C9F520-D16E-ED49-8A21-6316C119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9FCA8-E72E-B544-8C50-71C32B13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7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9CE1F0-7573-B44B-9AD0-3737C9F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759CE-650E-8040-8C2F-BC9FEBF0B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5405C-2B50-0A4C-844C-69B3554031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FA89-8505-8040-81DE-E1E1266E8F4C}" type="datetimeFigureOut">
              <a:rPr lang="en-US" smtClean="0"/>
              <a:t>9/26/19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E472D-EABB-C844-B2DF-943E0FE1AB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1AEAB-DFC0-6243-A44D-733F05EDB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D454D-77B4-654E-87AC-2DCEA8A130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63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2461EE-5673-B247-90CC-2243FE66132D}"/>
              </a:ext>
            </a:extLst>
          </p:cNvPr>
          <p:cNvSpPr txBox="1">
            <a:spLocks/>
          </p:cNvSpPr>
          <p:nvPr/>
        </p:nvSpPr>
        <p:spPr>
          <a:xfrm>
            <a:off x="4572" y="5551203"/>
            <a:ext cx="12188952" cy="67349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algn="ctr"/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7A27A9-9F8D-CF4E-BAC8-4770771546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1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F764304-503B-2D4F-9619-016AFB75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561319"/>
            <a:ext cx="9711329" cy="5989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638AA8-7650-E342-870B-53785FCBBA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1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C5D3433-FF0C-AE40-877D-822527A1E48D}"/>
              </a:ext>
            </a:extLst>
          </p:cNvPr>
          <p:cNvSpPr txBox="1">
            <a:spLocks/>
          </p:cNvSpPr>
          <p:nvPr/>
        </p:nvSpPr>
        <p:spPr>
          <a:xfrm>
            <a:off x="2971797" y="3563755"/>
            <a:ext cx="6195649" cy="1313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3C7687A4-E6E1-8442-BAA2-4040BB55E3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32" y="3451744"/>
            <a:ext cx="4281950" cy="309610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EE75439-5C48-3C4D-A5F0-7820555C1C36}"/>
              </a:ext>
            </a:extLst>
          </p:cNvPr>
          <p:cNvSpPr/>
          <p:nvPr/>
        </p:nvSpPr>
        <p:spPr>
          <a:xfrm>
            <a:off x="660932" y="1954589"/>
            <a:ext cx="3715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Chautauqua County serve as a centralized operations hub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6748F6-EAAA-FE47-9109-724907E2D183}"/>
              </a:ext>
            </a:extLst>
          </p:cNvPr>
          <p:cNvSpPr/>
          <p:nvPr/>
        </p:nvSpPr>
        <p:spPr>
          <a:xfrm>
            <a:off x="5452183" y="1957380"/>
            <a:ext cx="6471111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Farm acreage needed across WNY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4,200 acres estimated needed from farmers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Farmer growing contracts, support during season, harvest and 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On-site drying, baling, pelletizing, malting, packaging and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Within a days reach of key markets of Buffalo, Erie, Cleveland, Pittsburgh, NYS and NYC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Top Canadian export markets Quebec and Ontario within one transit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D6BB7B-2A0C-C047-AF09-DD27169B645F}"/>
              </a:ext>
            </a:extLst>
          </p:cNvPr>
          <p:cNvSpPr txBox="1">
            <a:spLocks/>
          </p:cNvSpPr>
          <p:nvPr/>
        </p:nvSpPr>
        <p:spPr>
          <a:xfrm>
            <a:off x="640466" y="1042504"/>
            <a:ext cx="8951496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Operational Plan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605934-6AA3-9249-9AC7-044B8C388B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376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3A09AE-D626-524E-A76A-3A38A5F397AF}"/>
              </a:ext>
            </a:extLst>
          </p:cNvPr>
          <p:cNvSpPr txBox="1">
            <a:spLocks/>
          </p:cNvSpPr>
          <p:nvPr/>
        </p:nvSpPr>
        <p:spPr>
          <a:xfrm>
            <a:off x="2971798" y="3244349"/>
            <a:ext cx="9051326" cy="3651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A4EC86-90C9-EE44-9C2B-563F9E0EC8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475" y="1028700"/>
            <a:ext cx="8610602" cy="56152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402D1-E485-7144-968C-7D473E4862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9B8EF4-C4BF-DD44-892A-182BB0ED1E7F}"/>
              </a:ext>
            </a:extLst>
          </p:cNvPr>
          <p:cNvSpPr txBox="1">
            <a:spLocks/>
          </p:cNvSpPr>
          <p:nvPr/>
        </p:nvSpPr>
        <p:spPr>
          <a:xfrm>
            <a:off x="2651054" y="1028700"/>
            <a:ext cx="8867809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000" dirty="0"/>
              <a:t>TRADITIONAL GRAIN PROCESSING</a:t>
            </a:r>
          </a:p>
        </p:txBody>
      </p:sp>
    </p:spTree>
    <p:extLst>
      <p:ext uri="{BB962C8B-B14F-4D97-AF65-F5344CB8AC3E}">
        <p14:creationId xmlns:p14="http://schemas.microsoft.com/office/powerpoint/2010/main" val="870812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F2D9C4-BF1C-D54C-8CAD-3682C177E2EF}"/>
              </a:ext>
            </a:extLst>
          </p:cNvPr>
          <p:cNvSpPr txBox="1">
            <a:spLocks/>
          </p:cNvSpPr>
          <p:nvPr/>
        </p:nvSpPr>
        <p:spPr>
          <a:xfrm>
            <a:off x="609600" y="1028700"/>
            <a:ext cx="8951496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The Need for Integration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5F4EFD-90E7-9942-B48E-29684A4E7B68}"/>
              </a:ext>
            </a:extLst>
          </p:cNvPr>
          <p:cNvSpPr/>
          <p:nvPr/>
        </p:nvSpPr>
        <p:spPr>
          <a:xfrm>
            <a:off x="630067" y="1974598"/>
            <a:ext cx="921715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Traditional Grain Supply Flow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17 total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Up to 5 middlemen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Grain transported 5 separate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Commercial storage costs from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2.0 to 2.5 cents per bushel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68C4BB-5821-9F44-A191-58DF0079FE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413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C5D3433-FF0C-AE40-877D-822527A1E48D}"/>
              </a:ext>
            </a:extLst>
          </p:cNvPr>
          <p:cNvSpPr txBox="1">
            <a:spLocks/>
          </p:cNvSpPr>
          <p:nvPr/>
        </p:nvSpPr>
        <p:spPr>
          <a:xfrm>
            <a:off x="2971797" y="3563755"/>
            <a:ext cx="6195649" cy="1313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904E52-F87A-BB4A-9E38-69F626B41B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964655"/>
            <a:ext cx="8920339" cy="57568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F901C4-231D-254B-8D6C-ADE21C3197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7A92190-ABA2-8F43-9B27-68A2C7F5A940}"/>
              </a:ext>
            </a:extLst>
          </p:cNvPr>
          <p:cNvSpPr txBox="1">
            <a:spLocks/>
          </p:cNvSpPr>
          <p:nvPr/>
        </p:nvSpPr>
        <p:spPr>
          <a:xfrm>
            <a:off x="2856049" y="1028700"/>
            <a:ext cx="6673890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3000" dirty="0"/>
              <a:t>ESB Model</a:t>
            </a:r>
          </a:p>
        </p:txBody>
      </p:sp>
    </p:spTree>
    <p:extLst>
      <p:ext uri="{BB962C8B-B14F-4D97-AF65-F5344CB8AC3E}">
        <p14:creationId xmlns:p14="http://schemas.microsoft.com/office/powerpoint/2010/main" val="834775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C5D3433-FF0C-AE40-877D-822527A1E48D}"/>
              </a:ext>
            </a:extLst>
          </p:cNvPr>
          <p:cNvSpPr txBox="1">
            <a:spLocks/>
          </p:cNvSpPr>
          <p:nvPr/>
        </p:nvSpPr>
        <p:spPr>
          <a:xfrm>
            <a:off x="2971797" y="3563755"/>
            <a:ext cx="6195649" cy="1313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99247A-A0B5-814B-A455-80CE86279848}"/>
              </a:ext>
            </a:extLst>
          </p:cNvPr>
          <p:cNvSpPr txBox="1">
            <a:spLocks/>
          </p:cNvSpPr>
          <p:nvPr/>
        </p:nvSpPr>
        <p:spPr>
          <a:xfrm>
            <a:off x="609600" y="1028700"/>
            <a:ext cx="8194189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The Effects of Integration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205D99-4EA2-734C-A732-0A36CD680DEB}"/>
              </a:ext>
            </a:extLst>
          </p:cNvPr>
          <p:cNvSpPr/>
          <p:nvPr/>
        </p:nvSpPr>
        <p:spPr>
          <a:xfrm>
            <a:off x="630067" y="1974598"/>
            <a:ext cx="921715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Empire State Brands Supply Flow</a:t>
            </a:r>
          </a:p>
          <a:p>
            <a:endParaRPr lang="en-U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 total steps, a reduction of 5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No middlemen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 transport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Serves 3 industries: hops, malt products, grains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BFAAEF-953F-E048-9431-466B5DAD54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299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BA733133-7E7D-9545-A3DD-560D77177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53" y="1492048"/>
            <a:ext cx="7615140" cy="536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C5D3433-FF0C-AE40-877D-822527A1E48D}"/>
              </a:ext>
            </a:extLst>
          </p:cNvPr>
          <p:cNvSpPr txBox="1">
            <a:spLocks/>
          </p:cNvSpPr>
          <p:nvPr/>
        </p:nvSpPr>
        <p:spPr>
          <a:xfrm>
            <a:off x="2971797" y="3563755"/>
            <a:ext cx="6195649" cy="131304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6A07D-70C9-E24F-98C0-290D47F2F491}"/>
              </a:ext>
            </a:extLst>
          </p:cNvPr>
          <p:cNvSpPr/>
          <p:nvPr/>
        </p:nvSpPr>
        <p:spPr>
          <a:xfrm>
            <a:off x="7997243" y="3294245"/>
            <a:ext cx="40831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Grown in New York.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Grown for for the Northeast.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74517C-6977-2B4E-9FF3-488BA7B28C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7709D71-CE9B-E04B-B919-289B7BD71A3C}"/>
              </a:ext>
            </a:extLst>
          </p:cNvPr>
          <p:cNvSpPr txBox="1">
            <a:spLocks/>
          </p:cNvSpPr>
          <p:nvPr/>
        </p:nvSpPr>
        <p:spPr>
          <a:xfrm>
            <a:off x="609600" y="1028700"/>
            <a:ext cx="7191737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800" dirty="0"/>
              <a:t>Keeping it local</a:t>
            </a:r>
          </a:p>
        </p:txBody>
      </p:sp>
    </p:spTree>
    <p:extLst>
      <p:ext uri="{BB962C8B-B14F-4D97-AF65-F5344CB8AC3E}">
        <p14:creationId xmlns:p14="http://schemas.microsoft.com/office/powerpoint/2010/main" val="4267235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2050654"/>
            <a:ext cx="10972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Craft Market Positioning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ESB positioned well to participate in the $180B combined craft market segment in the U.S.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Centralized Hub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Chautauqua Location provides easy access to WNY agricultural capacity with close proximity to key addressable markets of Buffalo, Cleveland, Pittsburgh with over $320 Billion in combined GDP.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York State 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In-state dynamics include unmet Farm Brewery Law requirements and ready access to over 1,000 craft beverage operations along with the $1.2 trillion New York Metro market. </a:t>
            </a:r>
          </a:p>
          <a:p>
            <a:pPr marL="342900" indent="-342900">
              <a:buFont typeface="+mj-lt"/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Agricultural competitiveness –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Believed to be advanced through creating additional crop diversification, grower contracts and reducing farmer operating costs through processing steps at the ESB site vs. the farm.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04E516-315D-7043-83AF-05D925A73DAA}"/>
              </a:ext>
            </a:extLst>
          </p:cNvPr>
          <p:cNvSpPr txBox="1">
            <a:spLocks/>
          </p:cNvSpPr>
          <p:nvPr/>
        </p:nvSpPr>
        <p:spPr>
          <a:xfrm>
            <a:off x="609600" y="1104756"/>
            <a:ext cx="8951496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ESB Opportunity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020E8-BD5D-7244-9C36-8CBEB7D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51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2050654"/>
            <a:ext cx="99233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New Processing Capacity -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for new processing capacity enabling new agricultural potential for the region.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Innovation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The vertical integration design demonstrates an efficient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processing growth model that is innovative and provides for a new eastern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supply base in WNY.   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WNY Economic Initiatives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Aligns with Western NY Regional Economic Development Counsel Initiatives. </a:t>
            </a:r>
          </a:p>
          <a:p>
            <a:pPr marL="342900" indent="-342900">
              <a:buFont typeface="+mj-lt"/>
              <a:buAutoNum type="arabicPeriod" startAt="5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 Project is estimated to have a favorable economic impact in the region of $91 million and 404 jobs created.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04E516-315D-7043-83AF-05D925A73DAA}"/>
              </a:ext>
            </a:extLst>
          </p:cNvPr>
          <p:cNvSpPr txBox="1">
            <a:spLocks/>
          </p:cNvSpPr>
          <p:nvPr/>
        </p:nvSpPr>
        <p:spPr>
          <a:xfrm>
            <a:off x="609600" y="1104756"/>
            <a:ext cx="8951496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ESB Opportunity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020E8-BD5D-7244-9C36-8CBEB7D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587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09600" y="5215474"/>
            <a:ext cx="51661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Keith Seiz,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keith@brightlycreative.com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www.brightlycreative.com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B04E516-315D-7043-83AF-05D925A73DAA}"/>
              </a:ext>
            </a:extLst>
          </p:cNvPr>
          <p:cNvSpPr txBox="1">
            <a:spLocks/>
          </p:cNvSpPr>
          <p:nvPr/>
        </p:nvSpPr>
        <p:spPr>
          <a:xfrm>
            <a:off x="609600" y="4716101"/>
            <a:ext cx="8951496" cy="681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Thank you,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020E8-BD5D-7244-9C36-8CBEB7DC77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5A428AF-CA33-174B-9F9D-73732867F2B9}"/>
              </a:ext>
            </a:extLst>
          </p:cNvPr>
          <p:cNvSpPr/>
          <p:nvPr/>
        </p:nvSpPr>
        <p:spPr>
          <a:xfrm>
            <a:off x="609600" y="1838928"/>
            <a:ext cx="75042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A new day.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Craft operators look to the Northeast.</a:t>
            </a:r>
          </a:p>
        </p:txBody>
      </p:sp>
    </p:spTree>
    <p:extLst>
      <p:ext uri="{BB962C8B-B14F-4D97-AF65-F5344CB8AC3E}">
        <p14:creationId xmlns:p14="http://schemas.microsoft.com/office/powerpoint/2010/main" val="2550346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2461EE-5673-B247-90CC-2243FE66132D}"/>
              </a:ext>
            </a:extLst>
          </p:cNvPr>
          <p:cNvSpPr txBox="1">
            <a:spLocks/>
          </p:cNvSpPr>
          <p:nvPr/>
        </p:nvSpPr>
        <p:spPr>
          <a:xfrm>
            <a:off x="4572" y="5551203"/>
            <a:ext cx="12188952" cy="67349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algn="ctr"/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9CF92-CB52-F44F-9A76-BE5FE2084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2B434C-BA5B-284D-A753-9D358CE10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42970"/>
            <a:ext cx="6520073" cy="9458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Brightly Creative </a:t>
            </a:r>
            <a:br>
              <a:rPr lang="en-US" sz="3600" dirty="0"/>
            </a:br>
            <a:r>
              <a:rPr lang="en-US" sz="3600" dirty="0"/>
              <a:t>Keith Seiz, Co-Founder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C00FAF-8EF8-C141-9185-F194E1972992}"/>
              </a:ext>
            </a:extLst>
          </p:cNvPr>
          <p:cNvSpPr/>
          <p:nvPr/>
        </p:nvSpPr>
        <p:spPr>
          <a:xfrm>
            <a:off x="609600" y="2265650"/>
            <a:ext cx="61428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 years in the food industry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Journalist for baking magazine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Strategy Director of craft food and beverage creative agency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Focus on the good in F&amp;B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People and organizations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Brands and products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Purposely small</a:t>
            </a: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yellow school bus parked in front of a car&#10;&#10;Description automatically generated">
            <a:extLst>
              <a:ext uri="{FF2B5EF4-FFF2-40B4-BE49-F238E27FC236}">
                <a16:creationId xmlns:a16="http://schemas.microsoft.com/office/drawing/2014/main" id="{E9CFD55E-EBCF-E647-897C-198EE367E0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488" y="2432203"/>
            <a:ext cx="5427512" cy="361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714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2461EE-5673-B247-90CC-2243FE66132D}"/>
              </a:ext>
            </a:extLst>
          </p:cNvPr>
          <p:cNvSpPr txBox="1">
            <a:spLocks/>
          </p:cNvSpPr>
          <p:nvPr/>
        </p:nvSpPr>
        <p:spPr>
          <a:xfrm>
            <a:off x="4572" y="5551203"/>
            <a:ext cx="12188952" cy="67349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algn="ctr"/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4E2FFD42-67F6-7541-85BE-C059DC3838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817" y="1516871"/>
            <a:ext cx="6393046" cy="46225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C9CF92-CB52-F44F-9A76-BE5FE20841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42B434C-BA5B-284D-A753-9D358CE10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136" y="1130262"/>
            <a:ext cx="6520073" cy="9458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This is Western New York and Chautauqua County.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F2839BA-70D5-7F49-8654-27BE6B072CA1}"/>
              </a:ext>
            </a:extLst>
          </p:cNvPr>
          <p:cNvSpPr txBox="1">
            <a:spLocks/>
          </p:cNvSpPr>
          <p:nvPr/>
        </p:nvSpPr>
        <p:spPr>
          <a:xfrm>
            <a:off x="467136" y="2575728"/>
            <a:ext cx="4214195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b="0" dirty="0"/>
              <a:t>The agriculture landscaped consists mainly of dairy farms and concord grapes.</a:t>
            </a:r>
          </a:p>
          <a:p>
            <a:endParaRPr lang="en-US" sz="2400" b="0" dirty="0"/>
          </a:p>
          <a:p>
            <a:r>
              <a:rPr lang="en-US" sz="2400" b="0" dirty="0"/>
              <a:t>Both products have seen demand dwindle over the </a:t>
            </a:r>
            <a:br>
              <a:rPr lang="en-US" sz="2400" b="0" dirty="0"/>
            </a:br>
            <a:r>
              <a:rPr lang="en-US" sz="2400" b="0" dirty="0"/>
              <a:t>last 10 years.</a:t>
            </a:r>
          </a:p>
          <a:p>
            <a:endParaRPr lang="en-US" sz="2400" b="0" dirty="0"/>
          </a:p>
          <a:p>
            <a:r>
              <a:rPr lang="en-US" sz="2400" b="0" dirty="0"/>
              <a:t>The area is becoming poorer.</a:t>
            </a:r>
          </a:p>
          <a:p>
            <a:endParaRPr lang="en-US" sz="2400" b="0" dirty="0"/>
          </a:p>
          <a:p>
            <a:r>
              <a:rPr lang="en-US" sz="2400" b="0" dirty="0"/>
              <a:t>Farmers are becoming fewer.</a:t>
            </a:r>
          </a:p>
        </p:txBody>
      </p:sp>
    </p:spTree>
    <p:extLst>
      <p:ext uri="{BB962C8B-B14F-4D97-AF65-F5344CB8AC3E}">
        <p14:creationId xmlns:p14="http://schemas.microsoft.com/office/powerpoint/2010/main" val="599542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E2B0D-03BE-DA4F-B8D8-5A800DF6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511" t="35221" r="33866" b="5752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F226B38-7736-9E46-AD6A-BE43978C7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209318"/>
            <a:ext cx="8557549" cy="94589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600" b="0" dirty="0">
                <a:solidFill>
                  <a:schemeClr val="bg1"/>
                </a:solidFill>
              </a:rPr>
              <a:t>Q: How do we change the agriculture trajectory of this area?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E202A3-F54D-6B4F-9DE5-2AB69D575FB3}"/>
              </a:ext>
            </a:extLst>
          </p:cNvPr>
          <p:cNvSpPr txBox="1">
            <a:spLocks/>
          </p:cNvSpPr>
          <p:nvPr/>
        </p:nvSpPr>
        <p:spPr>
          <a:xfrm>
            <a:off x="2989847" y="4060710"/>
            <a:ext cx="6177302" cy="945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US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A: Craft brewers, distillers and bakers.</a:t>
            </a:r>
          </a:p>
        </p:txBody>
      </p:sp>
    </p:spTree>
    <p:extLst>
      <p:ext uri="{BB962C8B-B14F-4D97-AF65-F5344CB8AC3E}">
        <p14:creationId xmlns:p14="http://schemas.microsoft.com/office/powerpoint/2010/main" val="36486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F134E4-B4EB-6747-AFAF-EAF08401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028700"/>
            <a:ext cx="5301764" cy="94589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The Problem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1" y="1964997"/>
            <a:ext cx="4575858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Supply Imbalance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95% of hops in the U.S. produced in PNW.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70% of barley for malting produced PNW.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Farming Constrained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Studies report the food system in Chautauqua County as having “significant untapped potential.”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Diversification of farm products is needed to bolster the agricultural sector.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Lack of Processing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exits of large processors created a void.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Lack of local milling is constraining farm.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E2B0D-03BE-DA4F-B8D8-5A800DF6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3F43F7-1407-FC4F-ACF0-EF38974973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1364" y="328747"/>
            <a:ext cx="4963179" cy="29468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9AD69F-5A60-0649-B36B-46AC770024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9978" y="3727239"/>
            <a:ext cx="4079916" cy="282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73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F134E4-B4EB-6747-AFAF-EAF08401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1028700"/>
            <a:ext cx="8557549" cy="945898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The Opportunity: NY Farm Bill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964997"/>
            <a:ext cx="5486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2013 &gt; 2018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20% of the hops and 20% of all other ingredients must be grown in New York State.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2019 &gt; 2023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60% of the hops and 60% of all other ingredients must be grown in New York State.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2024 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least 90% of the hops and90% of all other ingredients must be grown in New York State.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E2B0D-03BE-DA4F-B8D8-5A800DF6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2554150-E7A8-644A-BF9B-46B411CDF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585" y="2197396"/>
            <a:ext cx="3073400" cy="37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2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F134E4-B4EB-6747-AFAF-EAF08401C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" y="1028700"/>
            <a:ext cx="8557549" cy="94589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6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4800" dirty="0"/>
              <a:t>The Deficit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E925B-6AE0-6D42-9622-E3E132126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626895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880623B8-7B73-9A4F-AAC4-F1632A6A103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8E2B0D-03BE-DA4F-B8D8-5A800DF696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E937081-67CB-A74F-ACA6-8069C0755796}"/>
              </a:ext>
            </a:extLst>
          </p:cNvPr>
          <p:cNvSpPr/>
          <p:nvPr/>
        </p:nvSpPr>
        <p:spPr>
          <a:xfrm>
            <a:off x="609599" y="2136338"/>
            <a:ext cx="249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Hops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400 Acres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AD480F-D1A0-5740-831D-39D275AFB52C}"/>
              </a:ext>
            </a:extLst>
          </p:cNvPr>
          <p:cNvSpPr/>
          <p:nvPr/>
        </p:nvSpPr>
        <p:spPr>
          <a:xfrm>
            <a:off x="8648357" y="2136338"/>
            <a:ext cx="249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3,706 tons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CE3B2-9A06-7F43-9F9B-600BE6C1ABD4}"/>
              </a:ext>
            </a:extLst>
          </p:cNvPr>
          <p:cNvSpPr/>
          <p:nvPr/>
        </p:nvSpPr>
        <p:spPr>
          <a:xfrm>
            <a:off x="4683382" y="2189840"/>
            <a:ext cx="2243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Barley for Malt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2,000 acres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8B3D3-69F1-994F-811F-7944A87D21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482" y="2782669"/>
            <a:ext cx="2847993" cy="34503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8BE2CD1-1F28-A149-B39D-33288F1B3CC1}"/>
              </a:ext>
            </a:extLst>
          </p:cNvPr>
          <p:cNvSpPr/>
          <p:nvPr/>
        </p:nvSpPr>
        <p:spPr>
          <a:xfrm>
            <a:off x="473481" y="5721086"/>
            <a:ext cx="262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12,000 Acres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4CB924-D605-4144-AF34-8FB1F2886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9214" y="3109861"/>
            <a:ext cx="2826466" cy="282646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53CE939-298F-1346-800B-38056C145A78}"/>
              </a:ext>
            </a:extLst>
          </p:cNvPr>
          <p:cNvSpPr/>
          <p:nvPr/>
        </p:nvSpPr>
        <p:spPr>
          <a:xfrm>
            <a:off x="8549000" y="5736326"/>
            <a:ext cx="262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45,000 Tons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EF6BB8A-C1FA-A74D-B091-4C40C84E506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3382" y="3482502"/>
            <a:ext cx="1791745" cy="179174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2BD380-F3DB-AA4A-B9F0-177AEB19B50A}"/>
              </a:ext>
            </a:extLst>
          </p:cNvPr>
          <p:cNvSpPr/>
          <p:nvPr/>
        </p:nvSpPr>
        <p:spPr>
          <a:xfrm>
            <a:off x="4299912" y="5774587"/>
            <a:ext cx="26268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 Acres</a:t>
            </a:r>
          </a:p>
        </p:txBody>
      </p:sp>
    </p:spTree>
    <p:extLst>
      <p:ext uri="{BB962C8B-B14F-4D97-AF65-F5344CB8AC3E}">
        <p14:creationId xmlns:p14="http://schemas.microsoft.com/office/powerpoint/2010/main" val="100376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55E16C-4459-C44F-B93F-644DB6983FB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" y="0"/>
            <a:ext cx="12185904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462461EE-5673-B247-90CC-2243FE66132D}"/>
              </a:ext>
            </a:extLst>
          </p:cNvPr>
          <p:cNvSpPr txBox="1">
            <a:spLocks/>
          </p:cNvSpPr>
          <p:nvPr/>
        </p:nvSpPr>
        <p:spPr>
          <a:xfrm>
            <a:off x="4572" y="5551203"/>
            <a:ext cx="12188952" cy="67349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algn="ctr"/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F61E19-0660-2A41-B9B1-D806BA97FD35}"/>
              </a:ext>
            </a:extLst>
          </p:cNvPr>
          <p:cNvSpPr txBox="1"/>
          <p:nvPr/>
        </p:nvSpPr>
        <p:spPr>
          <a:xfrm>
            <a:off x="0" y="5294852"/>
            <a:ext cx="121859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The solution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86B457-EF99-824C-B8FD-B6506132449B}"/>
              </a:ext>
            </a:extLst>
          </p:cNvPr>
          <p:cNvSpPr/>
          <p:nvPr/>
        </p:nvSpPr>
        <p:spPr>
          <a:xfrm>
            <a:off x="0" y="6059034"/>
            <a:ext cx="12193524" cy="646331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Empire State Brands grows, processes and packs quality hops, malts and specialty grains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brewing, distilling and baking industries.</a:t>
            </a:r>
          </a:p>
        </p:txBody>
      </p:sp>
    </p:spTree>
    <p:extLst>
      <p:ext uri="{BB962C8B-B14F-4D97-AF65-F5344CB8AC3E}">
        <p14:creationId xmlns:p14="http://schemas.microsoft.com/office/powerpoint/2010/main" val="268701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62461EE-5673-B247-90CC-2243FE66132D}"/>
              </a:ext>
            </a:extLst>
          </p:cNvPr>
          <p:cNvSpPr txBox="1">
            <a:spLocks/>
          </p:cNvSpPr>
          <p:nvPr/>
        </p:nvSpPr>
        <p:spPr>
          <a:xfrm>
            <a:off x="4572" y="5551203"/>
            <a:ext cx="12188952" cy="673491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</a:p>
          <a:p>
            <a:pPr algn="ctr"/>
            <a:endParaRPr lang="en-US" sz="20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C9CF92-CB52-F44F-9A76-BE5FE20841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018" t="30723" r="33239" b="56668"/>
          <a:stretch/>
        </p:blipFill>
        <p:spPr>
          <a:xfrm>
            <a:off x="10733083" y="-79512"/>
            <a:ext cx="1571560" cy="1571560"/>
          </a:xfrm>
          <a:prstGeom prst="rect">
            <a:avLst/>
          </a:prstGeom>
        </p:spPr>
      </p:pic>
      <p:pic>
        <p:nvPicPr>
          <p:cNvPr id="17" name="Picture 16" descr="A black sign with white text&#10;&#10;Description automatically generated">
            <a:extLst>
              <a:ext uri="{FF2B5EF4-FFF2-40B4-BE49-F238E27FC236}">
                <a16:creationId xmlns:a16="http://schemas.microsoft.com/office/drawing/2014/main" id="{68DEE641-157F-4541-9545-D6EAD9D51A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291091"/>
            <a:ext cx="4992547" cy="497388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4012F4-5EC1-7C4A-A996-82BE5E10C7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93" t="76663" r="84276" b="13566"/>
          <a:stretch/>
        </p:blipFill>
        <p:spPr>
          <a:xfrm>
            <a:off x="9520808" y="4146410"/>
            <a:ext cx="1583167" cy="12158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FC2731-755F-0A47-80BD-7DA37047A9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3059" y="4201701"/>
            <a:ext cx="2626891" cy="1309222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0D844C9C-7531-3843-8E7E-C468C2F32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3059" y="2581671"/>
            <a:ext cx="2543950" cy="71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CA02118-F96A-824B-B4CC-B83144CF1F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939" y="2545821"/>
            <a:ext cx="2624707" cy="712507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BF4A112-7540-D140-9120-09DD3BC17E2C}"/>
              </a:ext>
            </a:extLst>
          </p:cNvPr>
          <p:cNvCxnSpPr/>
          <p:nvPr/>
        </p:nvCxnSpPr>
        <p:spPr>
          <a:xfrm>
            <a:off x="6013059" y="3784922"/>
            <a:ext cx="55693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125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2377</TotalTime>
  <Words>630</Words>
  <Application>Microsoft Macintosh PowerPoint</Application>
  <PresentationFormat>Widescreen</PresentationFormat>
  <Paragraphs>131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Brightly Creative  Keith Seiz, Co-Founder</vt:lpstr>
      <vt:lpstr>This is Western New York and Chautauqua County.</vt:lpstr>
      <vt:lpstr>Q: How do we change the agriculture trajectory of this area?</vt:lpstr>
      <vt:lpstr>The Problem</vt:lpstr>
      <vt:lpstr>The Opportunity: NY Farm Bill</vt:lpstr>
      <vt:lpstr>The Deficit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Seiz</dc:creator>
  <cp:lastModifiedBy>Keith Seiz</cp:lastModifiedBy>
  <cp:revision>121</cp:revision>
  <cp:lastPrinted>2019-07-21T17:35:41Z</cp:lastPrinted>
  <dcterms:created xsi:type="dcterms:W3CDTF">2019-07-18T12:11:33Z</dcterms:created>
  <dcterms:modified xsi:type="dcterms:W3CDTF">2019-09-26T19:18:17Z</dcterms:modified>
</cp:coreProperties>
</file>